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6"/>
  </p:notesMasterIdLst>
  <p:handoutMasterIdLst>
    <p:handoutMasterId r:id="rId17"/>
  </p:handoutMasterIdLst>
  <p:sldIdLst>
    <p:sldId id="257" r:id="rId3"/>
    <p:sldId id="282" r:id="rId4"/>
    <p:sldId id="258" r:id="rId5"/>
    <p:sldId id="283" r:id="rId6"/>
    <p:sldId id="296" r:id="rId7"/>
    <p:sldId id="289" r:id="rId8"/>
    <p:sldId id="290" r:id="rId9"/>
    <p:sldId id="287" r:id="rId10"/>
    <p:sldId id="294" r:id="rId11"/>
    <p:sldId id="293" r:id="rId12"/>
    <p:sldId id="286" r:id="rId13"/>
    <p:sldId id="285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calhau" initials="B" lastIdx="1" clrIdx="0">
    <p:extLst>
      <p:ext uri="{19B8F6BF-5375-455C-9EA6-DF929625EA0E}">
        <p15:presenceInfo xmlns:p15="http://schemas.microsoft.com/office/powerpoint/2012/main" userId="Bacalh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819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0514B-7DA6-46D4-AB04-950F4B0C2018}" type="datetimeFigureOut">
              <a:rPr lang="pt-BR" smtClean="0"/>
              <a:t>07/04/2015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57503-65D2-4E0A-AF18-619207A4EDC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5772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68D16-D0B6-4A14-98CD-A415AB9FD157}" type="datetimeFigureOut">
              <a:rPr lang="pt-BR" smtClean="0"/>
              <a:t>07/04/2015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1F0A5-A325-4758-B9C0-B23D8DB2CA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76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1F0A5-A325-4758-B9C0-B23D8DB2CAC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218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1F0A5-A325-4758-B9C0-B23D8DB2CAC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39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1F0A5-A325-4758-B9C0-B23D8DB2CAC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1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rma livre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0" name="Forma livre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1" name="Forma livre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2" name="Forma livre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Forma livre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Forma livre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5" name="Forma livre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6" name="Forma livre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20CD-F510-4A08-9719-BC17D09F2808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ACD8-9E46-4B28-961F-9D3D18464356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D8DB-0735-4C75-9CC2-706B4F3EBC43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 defTabSz="914400">
              <a:buNone/>
            </a:pPr>
            <a:r>
              <a:rPr lang="pt-BR" sz="8000" b="0" i="0" baseline="0" dirty="0" smtClean="0">
                <a:solidFill>
                  <a:srgbClr val="90C226">
                    <a:lumMod val="60000"/>
                    <a:lumOff val="40000"/>
                  </a:srgbClr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“</a:t>
            </a:r>
            <a:endParaRPr lang="pt-BR" sz="8000" b="0" i="0" baseline="0" dirty="0">
              <a:solidFill>
                <a:srgbClr val="90C226">
                  <a:lumMod val="60000"/>
                  <a:lumOff val="40000"/>
                </a:srgbClr>
              </a:solidFill>
              <a:effectLst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 defTabSz="914400">
              <a:buNone/>
            </a:pPr>
            <a:r>
              <a:rPr lang="pt-BR" sz="8000" b="0" i="0" dirty="0" smtClean="0">
                <a:solidFill>
                  <a:srgbClr val="90C226">
                    <a:lumMod val="60000"/>
                    <a:lumOff val="40000"/>
                  </a:srgbClr>
                </a:solidFill>
                <a:latin typeface="Trebuchet MS"/>
                <a:ea typeface="+mn-ea"/>
                <a:cs typeface="+mn-cs"/>
              </a:rPr>
              <a:t>”</a:t>
            </a:r>
            <a:endParaRPr lang="pt-BR" sz="8000" b="0" i="0" dirty="0">
              <a:solidFill>
                <a:srgbClr val="90C226">
                  <a:lumMod val="60000"/>
                  <a:lumOff val="40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rtão de Identific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55B47-7887-4E1B-AAF2-858A22D4C096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da Co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9BCB-E59E-41A5-ACA6-A486AD4E3F8E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 defTabSz="914400">
              <a:buNone/>
            </a:pPr>
            <a:r>
              <a:rPr lang="pt-BR" sz="8000" b="0" i="0" baseline="0" dirty="0" smtClean="0">
                <a:solidFill>
                  <a:srgbClr val="90C226">
                    <a:lumMod val="60000"/>
                    <a:lumOff val="40000"/>
                  </a:srgbClr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“</a:t>
            </a:r>
            <a:endParaRPr lang="pt-BR" sz="8000" b="0" i="0" baseline="0" dirty="0">
              <a:solidFill>
                <a:srgbClr val="90C226">
                  <a:lumMod val="60000"/>
                  <a:lumOff val="40000"/>
                </a:srgbClr>
              </a:solidFill>
              <a:effectLst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 defTabSz="914400">
              <a:buNone/>
            </a:pPr>
            <a:r>
              <a:rPr lang="pt-BR" sz="8000" b="0" i="0" dirty="0" smtClean="0">
                <a:solidFill>
                  <a:srgbClr val="90C226">
                    <a:lumMod val="60000"/>
                    <a:lumOff val="40000"/>
                  </a:srgbClr>
                </a:solidFill>
                <a:latin typeface="Trebuchet MS"/>
                <a:ea typeface="+mn-ea"/>
                <a:cs typeface="+mn-cs"/>
              </a:rPr>
              <a:t>”</a:t>
            </a:r>
            <a:endParaRPr lang="pt-BR" sz="8000" b="0" i="0" dirty="0">
              <a:solidFill>
                <a:srgbClr val="90C226">
                  <a:lumMod val="60000"/>
                  <a:lumOff val="40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A54C-5E07-4E1D-81B2-B0E5A4496C43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5717-0086-4F41-AFE2-15DE4DB0C7DB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372-9213-45EF-9820-055AF413D3AF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AD1D-1836-488C-A4EA-52E12F4D16F1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DB7A-1FC5-4ADC-9852-4930D910C5B3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0F792-7771-4D5C-8BD0-D1E928EE841E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0BD-E4CC-40E3-90B7-3B2649108310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B069-5DAC-49FB-A777-06B0527EDD47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AC082-DE9D-4438-810A-DE464A6EE445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84048-CBB1-4A25-A0B8-BF866DAD767C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12F8-080A-48AA-97F4-5C4FCDF7865D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rma livre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0" name="Forma livre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1" name="Forma livre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2" name="Forma livre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Forma livre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Forma livre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5" name="Forma livre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6" name="Forma livre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sz="180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FF6B2-DFFE-40BA-9892-A7E04B3E9D87}" type="datetime1">
              <a:rPr lang="pt-BR" smtClean="0"/>
              <a:t>07/04/2015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9" y="2410691"/>
            <a:ext cx="5053633" cy="256265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dirty="0" smtClean="0"/>
              <a:t>AXI  Slaves</a:t>
            </a:r>
            <a:endParaRPr lang="en-CA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68" y="2449007"/>
            <a:ext cx="32956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Block Diagram</a:t>
            </a:r>
            <a:endParaRPr lang="en-CA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2" y="1353518"/>
            <a:ext cx="7989113" cy="5264727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020493" y="3695958"/>
            <a:ext cx="5342289" cy="2308324"/>
          </a:xfrm>
        </p:spPr>
        <p:txBody>
          <a:bodyPr>
            <a:normAutofit/>
          </a:bodyPr>
          <a:lstStyle/>
          <a:p>
            <a:r>
              <a:rPr lang="en-CA" dirty="0"/>
              <a:t>Libraries + Main program: (2500 lines</a:t>
            </a:r>
            <a:r>
              <a:rPr lang="en-CA" dirty="0" smtClean="0"/>
              <a:t>!!)</a:t>
            </a:r>
            <a:endParaRPr lang="en-CA" dirty="0"/>
          </a:p>
          <a:p>
            <a:pPr lvl="1"/>
            <a:r>
              <a:rPr lang="en-CA" dirty="0"/>
              <a:t>#include "</a:t>
            </a:r>
            <a:r>
              <a:rPr lang="en-CA" dirty="0" err="1"/>
              <a:t>create_wall.h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#include "</a:t>
            </a:r>
            <a:r>
              <a:rPr lang="en-CA" dirty="0" err="1"/>
              <a:t>audioip.h</a:t>
            </a:r>
            <a:endParaRPr lang="en-CA" dirty="0"/>
          </a:p>
          <a:p>
            <a:pPr lvl="1"/>
            <a:r>
              <a:rPr lang="en-CA" dirty="0"/>
              <a:t>#include "</a:t>
            </a:r>
            <a:r>
              <a:rPr lang="en-CA" dirty="0" err="1"/>
              <a:t>cameraConfig.h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#include "</a:t>
            </a:r>
            <a:r>
              <a:rPr lang="en-CA" dirty="0" err="1"/>
              <a:t>vdmaConfig.h</a:t>
            </a:r>
            <a:r>
              <a:rPr lang="en-CA" dirty="0"/>
              <a:t>"</a:t>
            </a:r>
          </a:p>
          <a:p>
            <a:pPr lvl="1"/>
            <a:r>
              <a:rPr lang="en-CA" dirty="0"/>
              <a:t>#include "</a:t>
            </a:r>
            <a:r>
              <a:rPr lang="en-CA" dirty="0" err="1"/>
              <a:t>ImgProc_config.h</a:t>
            </a:r>
            <a:r>
              <a:rPr lang="en-CA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6766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flow</a:t>
            </a:r>
            <a:endParaRPr lang="en-CA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12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1593272"/>
            <a:ext cx="9328612" cy="36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2166" y="2521527"/>
            <a:ext cx="8598907" cy="1320800"/>
          </a:xfrm>
        </p:spPr>
        <p:txBody>
          <a:bodyPr>
            <a:noAutofit/>
          </a:bodyPr>
          <a:lstStyle/>
          <a:p>
            <a:r>
              <a:rPr lang="en-US" sz="11500" dirty="0" smtClean="0"/>
              <a:t>DEMO</a:t>
            </a:r>
            <a:endParaRPr lang="en-CA" sz="11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5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Retângulo 8"/>
          <p:cNvSpPr>
            <a:spLocks noGrp="1" noChangeArrowheads="1"/>
          </p:cNvSpPr>
          <p:nvPr>
            <p:ph type="ctrTitle"/>
          </p:nvPr>
        </p:nvSpPr>
        <p:spPr>
          <a:xfrm>
            <a:off x="1507460" y="2507566"/>
            <a:ext cx="7768959" cy="1646302"/>
          </a:xfrm>
        </p:spPr>
        <p:txBody>
          <a:bodyPr/>
          <a:lstStyle/>
          <a:p>
            <a:pPr algn="r" defTabSz="457200">
              <a:spcBef>
                <a:spcPts val="0"/>
              </a:spcBef>
              <a:buNone/>
            </a:pPr>
            <a:r>
              <a:rPr lang="en-CA" dirty="0" smtClean="0">
                <a:solidFill>
                  <a:srgbClr val="90C226"/>
                </a:solidFill>
                <a:latin typeface="Trebuchet MS"/>
              </a:rPr>
              <a:t>Digital System Design</a:t>
            </a:r>
            <a:r>
              <a:rPr lang="en-CA" sz="5400" b="0" i="0" dirty="0" smtClean="0">
                <a:solidFill>
                  <a:srgbClr val="90C226"/>
                </a:solidFill>
                <a:latin typeface="Trebuchet MS"/>
              </a:rPr>
              <a:t/>
            </a:r>
            <a:br>
              <a:rPr lang="en-CA" sz="5400" b="0" i="0" dirty="0" smtClean="0">
                <a:solidFill>
                  <a:srgbClr val="90C226"/>
                </a:solidFill>
                <a:latin typeface="Trebuchet MS"/>
              </a:rPr>
            </a:br>
            <a:r>
              <a:rPr lang="en-CA" sz="2000" b="0" i="0" dirty="0" smtClean="0">
                <a:solidFill>
                  <a:srgbClr val="90C226"/>
                </a:solidFill>
                <a:latin typeface="Trebuchet MS"/>
              </a:rPr>
              <a:t>Group 7 – Hole In the Wall</a:t>
            </a:r>
            <a:endParaRPr lang="en-CA" sz="6000" b="0" i="0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89097" name="Retângulo 9"/>
          <p:cNvSpPr>
            <a:spLocks noGrp="1" noChangeArrowheads="1"/>
          </p:cNvSpPr>
          <p:nvPr>
            <p:ph type="subTitle" idx="1"/>
          </p:nvPr>
        </p:nvSpPr>
        <p:spPr>
          <a:xfrm>
            <a:off x="1507460" y="4849325"/>
            <a:ext cx="7768959" cy="1096899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 smtClean="0"/>
              <a:t>Gustavo Maia Ferreira</a:t>
            </a:r>
          </a:p>
          <a:p>
            <a:r>
              <a:rPr lang="pt-BR" b="1" dirty="0" smtClean="0"/>
              <a:t>Heyang Wang</a:t>
            </a:r>
            <a:endParaRPr lang="pt-BR" b="1" i="0" dirty="0" smtClean="0"/>
          </a:p>
          <a:p>
            <a:pPr marL="0" indent="0" algn="r">
              <a:buNone/>
            </a:pPr>
            <a:r>
              <a:rPr lang="pt-BR" b="1" i="0" dirty="0" smtClean="0"/>
              <a:t>João Marcus Ramos Bacalhau</a:t>
            </a:r>
          </a:p>
          <a:p>
            <a:pPr marL="0" indent="0" algn="r">
              <a:buNone/>
            </a:pPr>
            <a:r>
              <a:rPr lang="pt-BR" dirty="0" smtClean="0"/>
              <a:t>07/04/2015</a:t>
            </a:r>
            <a:endParaRPr lang="pt-BR" b="0" i="0" dirty="0" smtClean="0"/>
          </a:p>
          <a:p>
            <a:pPr marL="0" indent="0" algn="r">
              <a:buNone/>
            </a:pPr>
            <a:endParaRPr lang="pt-BR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50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tângulo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457200">
              <a:spcBef>
                <a:spcPts val="0"/>
              </a:spcBef>
              <a:buNone/>
            </a:pPr>
            <a:r>
              <a:rPr lang="pt-BR" sz="3600" b="0" i="0" dirty="0" smtClean="0">
                <a:solidFill>
                  <a:srgbClr val="90C226"/>
                </a:solidFill>
                <a:latin typeface="Trebuchet MS"/>
                <a:ea typeface="+mj-ea"/>
                <a:cs typeface="+mj-cs"/>
              </a:rPr>
              <a:t>Overview</a:t>
            </a:r>
            <a:endParaRPr lang="pt-BR" sz="3600" b="0" i="0" dirty="0">
              <a:solidFill>
                <a:srgbClr val="90C226"/>
              </a:solidFill>
              <a:latin typeface="Trebuchet MS"/>
              <a:ea typeface="+mj-ea"/>
              <a:cs typeface="+mj-cs"/>
            </a:endParaRPr>
          </a:p>
        </p:txBody>
      </p:sp>
      <p:sp>
        <p:nvSpPr>
          <p:cNvPr id="86019" name="Retângulo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of the </a:t>
            </a:r>
            <a:r>
              <a:rPr lang="en-US" dirty="0" smtClean="0"/>
              <a:t>game</a:t>
            </a:r>
          </a:p>
          <a:p>
            <a:r>
              <a:rPr lang="en-US" dirty="0" smtClean="0"/>
              <a:t>Image Processing </a:t>
            </a:r>
            <a:endParaRPr lang="en-US" dirty="0"/>
          </a:p>
          <a:p>
            <a:r>
              <a:rPr lang="en-US" dirty="0" smtClean="0"/>
              <a:t>Hardware Architecture</a:t>
            </a:r>
            <a:endParaRPr lang="en-US" dirty="0"/>
          </a:p>
          <a:p>
            <a:r>
              <a:rPr lang="en-US" dirty="0" smtClean="0"/>
              <a:t>Custom IP</a:t>
            </a:r>
            <a:endParaRPr lang="en-US" dirty="0"/>
          </a:p>
          <a:p>
            <a:r>
              <a:rPr lang="en-US" dirty="0" smtClean="0"/>
              <a:t>Software</a:t>
            </a:r>
          </a:p>
          <a:p>
            <a:r>
              <a:rPr lang="en-US" dirty="0" smtClean="0"/>
              <a:t>Design Flow</a:t>
            </a:r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5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511" y="2036618"/>
            <a:ext cx="8598907" cy="10945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game </a:t>
            </a:r>
            <a:r>
              <a:rPr lang="en-US" dirty="0" smtClean="0"/>
              <a:t>derived </a:t>
            </a:r>
            <a:r>
              <a:rPr lang="en-US" dirty="0"/>
              <a:t>from </a:t>
            </a:r>
            <a:r>
              <a:rPr lang="en-US" dirty="0" smtClean="0"/>
              <a:t>a Japanese </a:t>
            </a:r>
            <a:r>
              <a:rPr lang="en-US" dirty="0"/>
              <a:t>TV </a:t>
            </a:r>
            <a:r>
              <a:rPr lang="en-US" dirty="0" smtClean="0"/>
              <a:t>show.</a:t>
            </a:r>
            <a:endParaRPr lang="en-US" dirty="0"/>
          </a:p>
          <a:p>
            <a:r>
              <a:rPr lang="en-US" dirty="0"/>
              <a:t>Initial goal</a:t>
            </a:r>
            <a:r>
              <a:rPr lang="en-US" dirty="0" smtClean="0"/>
              <a:t>: </a:t>
            </a:r>
            <a:r>
              <a:rPr lang="en-US" dirty="0"/>
              <a:t>t</a:t>
            </a:r>
            <a:r>
              <a:rPr lang="en-US" dirty="0" smtClean="0"/>
              <a:t>o reproduce the </a:t>
            </a:r>
            <a:r>
              <a:rPr lang="en-US" dirty="0"/>
              <a:t>game </a:t>
            </a:r>
            <a:r>
              <a:rPr lang="en-US" dirty="0" smtClean="0"/>
              <a:t>using image processing.</a:t>
            </a:r>
          </a:p>
          <a:p>
            <a:r>
              <a:rPr lang="en-US" dirty="0" smtClean="0"/>
              <a:t>Developed using the </a:t>
            </a: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 smtClean="0"/>
              <a:t>Nexys</a:t>
            </a:r>
            <a:r>
              <a:rPr lang="en-US" dirty="0" smtClean="0"/>
              <a:t> 4 DDR board.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64" y="3954228"/>
            <a:ext cx="3048000" cy="2286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38" y="395423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511" y="638175"/>
            <a:ext cx="8598907" cy="1320800"/>
          </a:xfrm>
        </p:spPr>
        <p:txBody>
          <a:bodyPr/>
          <a:lstStyle/>
          <a:p>
            <a:r>
              <a:rPr lang="en-CA" dirty="0" smtClean="0"/>
              <a:t>Requirements</a:t>
            </a:r>
            <a:endParaRPr lang="en-CA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Give the impression that the wall moves towards the player.</a:t>
            </a:r>
          </a:p>
          <a:p>
            <a:pPr marL="742950" lvl="2" indent="-342900"/>
            <a:r>
              <a:rPr lang="en-CA" dirty="0"/>
              <a:t>Scale the wall.</a:t>
            </a:r>
          </a:p>
          <a:p>
            <a:r>
              <a:rPr lang="en-CA" dirty="0" smtClean="0"/>
              <a:t>The wall should not overlay the player during the game.</a:t>
            </a:r>
          </a:p>
          <a:p>
            <a:pPr lvl="1"/>
            <a:r>
              <a:rPr lang="en-CA" dirty="0" smtClean="0"/>
              <a:t>Merge video and wall.</a:t>
            </a:r>
          </a:p>
          <a:p>
            <a:pPr marL="342900" lvl="1" indent="-342900"/>
            <a:r>
              <a:rPr lang="en-CA" sz="1800" dirty="0" smtClean="0"/>
              <a:t>Be </a:t>
            </a:r>
            <a:r>
              <a:rPr lang="en-CA" sz="1800" dirty="0"/>
              <a:t>able to segment the player from the background</a:t>
            </a:r>
            <a:r>
              <a:rPr lang="en-CA" sz="1800" dirty="0" smtClean="0"/>
              <a:t>.</a:t>
            </a:r>
          </a:p>
          <a:p>
            <a:pPr marL="742950" lvl="2" indent="-342900"/>
            <a:r>
              <a:rPr lang="en-CA" dirty="0"/>
              <a:t>Implement image filtering using colour threshold.</a:t>
            </a:r>
          </a:p>
          <a:p>
            <a:pPr marL="400050" lvl="2" indent="0">
              <a:buNone/>
            </a:pPr>
            <a:r>
              <a:rPr lang="en-CA" dirty="0"/>
              <a:t>	</a:t>
            </a:r>
            <a:endParaRPr lang="en-CA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5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81" y="4432350"/>
            <a:ext cx="4206219" cy="21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CA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6</a:t>
            </a:fld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3880773"/>
          </a:xfrm>
        </p:spPr>
        <p:txBody>
          <a:bodyPr/>
          <a:lstStyle/>
          <a:p>
            <a:r>
              <a:rPr lang="en-US" dirty="0" smtClean="0"/>
              <a:t>CEMENT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3"/>
              <p:cNvSpPr txBox="1"/>
              <p:nvPr/>
            </p:nvSpPr>
            <p:spPr>
              <a:xfrm>
                <a:off x="3218743" y="1930400"/>
                <a:ext cx="4715330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255 ∗</m:t>
                      </m:r>
                      <m:rad>
                        <m:ra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ra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43" y="1930400"/>
                <a:ext cx="4715330" cy="9106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490101" y="3251200"/>
            <a:ext cx="9041826" cy="1973491"/>
            <a:chOff x="406974" y="3409067"/>
            <a:chExt cx="10930664" cy="209733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74" y="3442073"/>
              <a:ext cx="3463196" cy="2064327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441" y="3409067"/>
              <a:ext cx="3463197" cy="2064328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707" y="3409067"/>
              <a:ext cx="3463197" cy="206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3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CA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7</a:t>
            </a:fld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510" y="193040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Colour Threshold </a:t>
            </a:r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1125139" y="2723439"/>
            <a:ext cx="7703647" cy="3683049"/>
            <a:chOff x="636904" y="2723439"/>
            <a:chExt cx="7703647" cy="3683049"/>
          </a:xfrm>
        </p:grpSpPr>
        <p:pic>
          <p:nvPicPr>
            <p:cNvPr id="1026" name="Picture 2" descr="http://www.addicted2decorating.com/wp-content/uploads/2013/09/Living-room-by-Rockwood-Custom-Hom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904" y="2723730"/>
              <a:ext cx="2167576" cy="154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847" y="2723439"/>
              <a:ext cx="2086366" cy="1583129"/>
            </a:xfrm>
            <a:prstGeom prst="rect">
              <a:avLst/>
            </a:prstGeom>
          </p:spPr>
        </p:pic>
        <p:cxnSp>
          <p:nvCxnSpPr>
            <p:cNvPr id="17" name="Straight Arrow Connector 1024"/>
            <p:cNvCxnSpPr>
              <a:endCxn id="16" idx="1"/>
            </p:cNvCxnSpPr>
            <p:nvPr/>
          </p:nvCxnSpPr>
          <p:spPr>
            <a:xfrm flipV="1">
              <a:off x="2763875" y="3515004"/>
              <a:ext cx="70197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0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5869" y="4894780"/>
              <a:ext cx="2187550" cy="1511708"/>
            </a:xfrm>
            <a:prstGeom prst="rect">
              <a:avLst/>
            </a:prstGeom>
          </p:spPr>
        </p:pic>
        <p:cxnSp>
          <p:nvCxnSpPr>
            <p:cNvPr id="19" name="Straight Arrow Connector 35"/>
            <p:cNvCxnSpPr/>
            <p:nvPr/>
          </p:nvCxnSpPr>
          <p:spPr>
            <a:xfrm>
              <a:off x="5552213" y="3522677"/>
              <a:ext cx="576236" cy="79156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6"/>
            <p:cNvCxnSpPr/>
            <p:nvPr/>
          </p:nvCxnSpPr>
          <p:spPr>
            <a:xfrm flipV="1">
              <a:off x="4951425" y="5105804"/>
              <a:ext cx="1177024" cy="5448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0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6456" y="3918459"/>
              <a:ext cx="2064095" cy="15725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2" y="3073400"/>
              <a:ext cx="399852" cy="119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3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0" y="1716059"/>
            <a:ext cx="8864407" cy="43253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CA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8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9" y="2170835"/>
            <a:ext cx="5314950" cy="287655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dirty="0" smtClean="0"/>
              <a:t>Custom Image Processing Block</a:t>
            </a:r>
            <a:endParaRPr lang="en-CA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64" y="1639454"/>
            <a:ext cx="3185293" cy="39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1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Strategy_FacetGreenTheme_16x9_TP103418064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Strategy_FacetGreenTheme_16x9_TP103418064.potx" id="{0E9FAF8B-EDA3-4424-BF26-DB73EC6F6ABB}" vid="{9E7190F6-BD7D-494D-B47E-AFFB947D98A9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estratégia de vendas, tema de Faceta (widescreen)</Template>
  <TotalTime>617</TotalTime>
  <Words>174</Words>
  <Application>Microsoft Office PowerPoint</Application>
  <PresentationFormat>Widescreen</PresentationFormat>
  <Paragraphs>56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Cambria Math</vt:lpstr>
      <vt:lpstr>Trebuchet MS</vt:lpstr>
      <vt:lpstr>Wingdings 3</vt:lpstr>
      <vt:lpstr>SalesStrategy_FacetGreenTheme_16x9_TP103418064</vt:lpstr>
      <vt:lpstr>Apresentação do PowerPoint</vt:lpstr>
      <vt:lpstr>Digital System Design Group 7 – Hole In the Wall</vt:lpstr>
      <vt:lpstr>Overview</vt:lpstr>
      <vt:lpstr>Introduction</vt:lpstr>
      <vt:lpstr>Requirements</vt:lpstr>
      <vt:lpstr>Image Processing</vt:lpstr>
      <vt:lpstr>Image Processing</vt:lpstr>
      <vt:lpstr>Architecture</vt:lpstr>
      <vt:lpstr>Custom Image Processing Block</vt:lpstr>
      <vt:lpstr>AXI  Slaves</vt:lpstr>
      <vt:lpstr>Software Block Diagram</vt:lpstr>
      <vt:lpstr>Design flow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do Trabalho de Conclusão de Curso CONTROLE DE UM MANIPULADOR ROBÓTICO POR MEIO DE GESTOS HUMANOS CAPTURADOS POR UM SENSOR KINECT</dc:title>
  <dc:creator>Bacalhau</dc:creator>
  <cp:keywords/>
  <cp:lastModifiedBy>João Marcus Bacalhau</cp:lastModifiedBy>
  <cp:revision>113</cp:revision>
  <dcterms:created xsi:type="dcterms:W3CDTF">2014-03-21T20:49:46Z</dcterms:created>
  <dcterms:modified xsi:type="dcterms:W3CDTF">2015-04-07T22:01:50Z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